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y="10299192" cx="18300193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tableStyles" Target="tableStyles.xml"/><Relationship Id="rId12" Type="http://schemas.openxmlformats.org/officeDocument/2006/relationships/presProps" Target="presProps.xml"/><Relationship Id="rId13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5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596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5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5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5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2047875" y="1437411"/>
            <a:ext cx="14192250" cy="3838575"/>
          </a:xfrm>
          <a:prstGeom prst="rect"/>
        </p:spPr>
      </p:pic>
      <p:sp>
        <p:nvSpPr>
          <p:cNvPr id="1048576" name="textbox 2"/>
          <p:cNvSpPr/>
          <p:nvPr/>
        </p:nvSpPr>
        <p:spPr>
          <a:xfrm>
            <a:off x="5734280" y="5714479"/>
            <a:ext cx="6854825" cy="2723514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87317"/>
              </a:lnSpc>
            </a:pPr>
            <a:endParaRPr altLang="Arial" dirty="0" sz="100" lang="Arial"/>
          </a:p>
          <a:p>
            <a:pPr algn="l" eaLnBrk="0" marL="52069" rtl="0">
              <a:lnSpc>
                <a:spcPct val="82000"/>
              </a:lnSpc>
            </a:pPr>
            <a:r>
              <a:rPr b="1" dirty="0" sz="6100" kern="0" spc="7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Exploring</a:t>
            </a:r>
            <a:r>
              <a:rPr b="1" dirty="0" sz="6100" kern="0" spc="9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6100" kern="0" spc="7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</a:t>
            </a:r>
            <a:r>
              <a:rPr b="1" dirty="0" sz="6100" kern="0" spc="7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ata</a:t>
            </a:r>
            <a:endParaRPr altLang="Arial" dirty="0" sz="6100" lang="Arial"/>
          </a:p>
          <a:p>
            <a:pPr algn="l" eaLnBrk="0" marL="12700" rtl="0">
              <a:lnSpc>
                <a:spcPts val="8438"/>
              </a:lnSpc>
            </a:pPr>
            <a:r>
              <a:rPr b="1" dirty="0" sz="6300" kern="0" spc="5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r>
              <a:rPr b="1" dirty="0" sz="6300" kern="0" spc="6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6300" kern="0" spc="5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b="1" dirty="0" sz="6300" kern="0" spc="5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6300" kern="0" spc="5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</a:t>
            </a:r>
            <a:endParaRPr altLang="Arial" dirty="0" sz="6300" lang="Arial"/>
          </a:p>
          <a:p>
            <a:pPr algn="l" eaLnBrk="0" marL="1164589" rtl="0">
              <a:lnSpc>
                <a:spcPct val="79000"/>
              </a:lnSpc>
              <a:spcBef>
                <a:spcPts val="163"/>
              </a:spcBef>
            </a:pPr>
            <a:r>
              <a:rPr b="1" dirty="0" sz="7000" kern="0" spc="3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Language</a:t>
            </a:r>
            <a:endParaRPr altLang="Arial" dirty="0" sz="7000" lang="Arial"/>
          </a:p>
        </p:txBody>
      </p:sp>
      <p:sp>
        <p:nvSpPr>
          <p:cNvPr id="1048577" name="rect"/>
          <p:cNvSpPr/>
          <p:nvPr/>
        </p:nvSpPr>
        <p:spPr>
          <a:xfrm>
            <a:off x="0" y="981253"/>
            <a:ext cx="7768590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  <p:sp>
        <p:nvSpPr>
          <p:cNvPr id="1048578" name="rect"/>
          <p:cNvSpPr/>
          <p:nvPr/>
        </p:nvSpPr>
        <p:spPr>
          <a:xfrm>
            <a:off x="10519409" y="9191445"/>
            <a:ext cx="7768590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9227172" y="1580616"/>
            <a:ext cx="7886688" cy="7572375"/>
          </a:xfrm>
          <a:prstGeom prst="rect"/>
        </p:spPr>
      </p:pic>
      <p:sp>
        <p:nvSpPr>
          <p:cNvPr id="1048579" name="textbox 6"/>
          <p:cNvSpPr/>
          <p:nvPr/>
        </p:nvSpPr>
        <p:spPr>
          <a:xfrm>
            <a:off x="1254041" y="1405498"/>
            <a:ext cx="6358254" cy="4558029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78811"/>
              </a:lnSpc>
            </a:pPr>
            <a:endParaRPr altLang="Arial" dirty="0" sz="100" lang="Arial"/>
          </a:p>
          <a:p>
            <a:pPr algn="r" eaLnBrk="0" rtl="0">
              <a:lnSpc>
                <a:spcPct val="87000"/>
              </a:lnSpc>
            </a:pPr>
            <a:r>
              <a:rPr b="1" dirty="0" sz="30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Introduction</a:t>
            </a:r>
            <a:r>
              <a:rPr b="1" dirty="0" sz="3000" kern="0" spc="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30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</a:t>
            </a:r>
            <a:r>
              <a:rPr b="1" dirty="0" sz="30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</a:t>
            </a:r>
            <a:r>
              <a:rPr b="1" dirty="0" sz="30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30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b="1" dirty="0" sz="30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30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endParaRPr altLang="Arial" dirty="0" sz="3000" lang="Arial"/>
          </a:p>
          <a:p>
            <a:pPr algn="l" eaLnBrk="0" rtl="0">
              <a:lnSpc>
                <a:spcPct val="100000"/>
              </a:lnSpc>
            </a:pPr>
            <a:endParaRPr altLang="Arial" dirty="0" sz="1000" lang="Arial"/>
          </a:p>
          <a:p>
            <a:pPr algn="l" eaLnBrk="0" rtl="0">
              <a:lnSpc>
                <a:spcPct val="101000"/>
              </a:lnSpc>
            </a:pPr>
            <a:endParaRPr altLang="Arial" dirty="0" sz="1000" lang="Arial"/>
          </a:p>
          <a:p>
            <a:pPr algn="l" eaLnBrk="0" rtl="0">
              <a:lnSpc>
                <a:spcPct val="101000"/>
              </a:lnSpc>
            </a:pPr>
            <a:endParaRPr altLang="Arial" dirty="0" sz="1000" lang="Arial"/>
          </a:p>
          <a:p>
            <a:pPr algn="l" eaLnBrk="0" rtl="0">
              <a:lnSpc>
                <a:spcPct val="101000"/>
              </a:lnSpc>
            </a:pPr>
            <a:endParaRPr altLang="Arial" dirty="0" sz="1000" lang="Arial"/>
          </a:p>
          <a:p>
            <a:pPr algn="l" eaLnBrk="0" rtl="0">
              <a:lnSpc>
                <a:spcPct val="101000"/>
              </a:lnSpc>
            </a:pPr>
            <a:endParaRPr altLang="Arial" dirty="0" sz="1000" lang="Arial"/>
          </a:p>
          <a:p>
            <a:pPr algn="l" eaLnBrk="0" marL="49530" rtl="0">
              <a:lnSpc>
                <a:spcPts val="3763"/>
              </a:lnSpc>
              <a:spcBef>
                <a:spcPts val="847"/>
              </a:spcBef>
            </a:pP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8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this</a:t>
            </a:r>
            <a:r>
              <a:rPr dirty="0" sz="28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pre</a:t>
            </a:r>
            <a:r>
              <a:rPr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sentation,</a:t>
            </a:r>
            <a:r>
              <a:rPr dirty="0" sz="28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we</a:t>
            </a:r>
            <a:r>
              <a:rPr dirty="0" sz="28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will</a:t>
            </a:r>
            <a:endParaRPr altLang="Arial" dirty="0" sz="2800" lang="Arial"/>
          </a:p>
          <a:p>
            <a:pPr algn="l" eaLnBrk="0" indent="10795" marL="12700" rtl="0">
              <a:lnSpc>
                <a:spcPct val="104000"/>
              </a:lnSpc>
              <a:spcBef>
                <a:spcPts val="54"/>
              </a:spcBef>
            </a:pPr>
            <a:r>
              <a:rPr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explore</a:t>
            </a:r>
            <a:r>
              <a:rPr dirty="0" sz="29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</a:t>
            </a:r>
            <a:r>
              <a:rPr dirty="0" sz="2900" kern="0" spc="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fundamenta</a:t>
            </a:r>
            <a:r>
              <a:rPr b="1" dirty="0" sz="2900" kern="0" spc="2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</a:t>
            </a:r>
            <a:r>
              <a:rPr b="1"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r>
              <a:rPr dirty="0" sz="29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language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   </a:t>
            </a:r>
            <a:r>
              <a:rPr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implementation</a:t>
            </a:r>
            <a:r>
              <a:rPr dirty="0" sz="2900" kern="0" spc="2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endParaRPr altLang="Arial" dirty="0" sz="2900" lang="Arial"/>
          </a:p>
          <a:p>
            <a:pPr algn="l" eaLnBrk="0" indent="23495" marL="23495" rtl="0">
              <a:lnSpc>
                <a:spcPct val="107000"/>
              </a:lnSpc>
              <a:spcBef>
                <a:spcPts val="48"/>
              </a:spcBef>
            </a:pPr>
            <a:r>
              <a:rPr dirty="0" sz="28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Understanding</a:t>
            </a:r>
            <a:r>
              <a:rPr dirty="0" sz="28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800" kern="0" spc="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</a:t>
            </a:r>
            <a:r>
              <a:rPr dirty="0" sz="28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ructures</a:t>
            </a:r>
            <a:r>
              <a:rPr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is</a:t>
            </a:r>
            <a:r>
              <a:rPr dirty="0" sz="28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crucial</a:t>
            </a:r>
            <a:r>
              <a:rPr dirty="0" sz="28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for</a:t>
            </a:r>
            <a:r>
              <a:rPr dirty="0" sz="28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ef</a:t>
            </a:r>
            <a:r>
              <a:rPr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ﬁ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cient</a:t>
            </a:r>
            <a:r>
              <a:rPr dirty="0" sz="28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</a:t>
            </a:r>
            <a:r>
              <a:rPr b="1" dirty="0" sz="28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lgorithm</a:t>
            </a:r>
            <a:endParaRPr altLang="Arial" dirty="0" sz="2800" lang="Arial"/>
          </a:p>
          <a:p>
            <a:pPr algn="l" eaLnBrk="0" marL="23495" rtl="0">
              <a:lnSpc>
                <a:spcPts val="3752"/>
              </a:lnSpc>
            </a:pPr>
            <a:r>
              <a:rPr dirty="0" sz="2800" kern="0" spc="3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design</a:t>
            </a:r>
            <a:r>
              <a:rPr dirty="0" sz="28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8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opti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mization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endParaRPr altLang="Arial" dirty="0" sz="2800" lang="Arial"/>
          </a:p>
        </p:txBody>
      </p:sp>
      <p:sp>
        <p:nvSpPr>
          <p:cNvPr id="1048580" name="rect"/>
          <p:cNvSpPr/>
          <p:nvPr/>
        </p:nvSpPr>
        <p:spPr>
          <a:xfrm>
            <a:off x="0" y="981227"/>
            <a:ext cx="7775341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8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1175956" y="4662555"/>
            <a:ext cx="15935325" cy="4486274"/>
          </a:xfrm>
          <a:prstGeom prst="rect"/>
        </p:spPr>
      </p:pic>
      <p:sp>
        <p:nvSpPr>
          <p:cNvPr id="1048581" name="textbox 9"/>
          <p:cNvSpPr/>
          <p:nvPr/>
        </p:nvSpPr>
        <p:spPr>
          <a:xfrm>
            <a:off x="8771158" y="802483"/>
            <a:ext cx="8280400" cy="1788160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120000"/>
              </a:lnSpc>
            </a:pPr>
            <a:endParaRPr altLang="Arial" dirty="0" sz="100" lang="Arial"/>
          </a:p>
          <a:p>
            <a:pPr algn="l" eaLnBrk="0" indent="-30480" marL="43180" rtl="0">
              <a:lnSpc>
                <a:spcPct val="98000"/>
              </a:lnSpc>
              <a:spcBef>
                <a:spcPts val="1"/>
              </a:spcBef>
            </a:pP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Arrays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pointers</a:t>
            </a:r>
            <a:r>
              <a:rPr dirty="0" sz="2900" kern="0" spc="1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are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essential</a:t>
            </a:r>
            <a:r>
              <a:rPr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building</a:t>
            </a:r>
            <a:r>
              <a:rPr b="1"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</a:t>
            </a:r>
            <a:r>
              <a:rPr b="1"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blocks</a:t>
            </a:r>
            <a:r>
              <a:rPr b="1" dirty="0" sz="2900" kern="0" spc="1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of</a:t>
            </a:r>
            <a:r>
              <a:rPr dirty="0" sz="2900" kern="0" spc="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r>
              <a:rPr dirty="0" sz="2900" kern="0" spc="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We</a:t>
            </a:r>
            <a:r>
              <a:rPr dirty="0" sz="2900" kern="0" spc="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will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delv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into</a:t>
            </a:r>
            <a:r>
              <a:rPr dirty="0" sz="29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manipu</a:t>
            </a:r>
            <a:r>
              <a:rPr b="1"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lation</a:t>
            </a:r>
            <a:r>
              <a:rPr b="1"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usage</a:t>
            </a:r>
            <a:r>
              <a:rPr dirty="0" sz="29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for</a:t>
            </a:r>
            <a:endParaRPr altLang="Arial" dirty="0" sz="2900" lang="Arial"/>
          </a:p>
          <a:p>
            <a:pPr algn="l" eaLnBrk="0" marL="29209" rtl="0">
              <a:lnSpc>
                <a:spcPts val="3602"/>
              </a:lnSpc>
            </a:pPr>
            <a:r>
              <a:rPr dirty="0" sz="27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ef</a:t>
            </a:r>
            <a:r>
              <a:rPr dirty="0" sz="27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ﬁ</a:t>
            </a:r>
            <a:r>
              <a:rPr dirty="0" sz="27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cient</a:t>
            </a:r>
            <a:r>
              <a:rPr dirty="0" sz="2700" kern="0" spc="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7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storage</a:t>
            </a:r>
            <a:r>
              <a:rPr b="1" dirty="0" sz="2700" kern="0" spc="2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700" kern="0" spc="3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retrie</a:t>
            </a:r>
            <a:r>
              <a:rPr dirty="0" sz="27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val</a:t>
            </a:r>
            <a:r>
              <a:rPr dirty="0" sz="27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of</a:t>
            </a:r>
            <a:r>
              <a:rPr dirty="0" sz="2700" kern="0" spc="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700" kern="0" spc="2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endParaRPr altLang="Arial" dirty="0" sz="2700" lang="Arial"/>
          </a:p>
        </p:txBody>
      </p:sp>
      <p:sp>
        <p:nvSpPr>
          <p:cNvPr id="1048582" name="textbox 10"/>
          <p:cNvSpPr/>
          <p:nvPr/>
        </p:nvSpPr>
        <p:spPr>
          <a:xfrm>
            <a:off x="1169776" y="1269330"/>
            <a:ext cx="5302250" cy="723265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83341"/>
              </a:lnSpc>
            </a:pPr>
            <a:endParaRPr altLang="Arial" dirty="0" sz="100" lang="Arial"/>
          </a:p>
          <a:p>
            <a:pPr algn="r" eaLnBrk="0" rtl="0">
              <a:lnSpc>
                <a:spcPts val="5492"/>
              </a:lnSpc>
            </a:pPr>
            <a:r>
              <a:rPr b="1" dirty="0" sz="41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Arrays</a:t>
            </a:r>
            <a:r>
              <a:rPr b="1" dirty="0" sz="41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b="1" dirty="0" sz="4100" kern="0" spc="3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Po</a:t>
            </a:r>
            <a:r>
              <a:rPr b="1" dirty="0" sz="4100" kern="0" spc="1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inters</a:t>
            </a:r>
            <a:endParaRPr altLang="Arial" dirty="0" sz="4100" lang="Arial"/>
          </a:p>
        </p:txBody>
      </p:sp>
      <p:sp>
        <p:nvSpPr>
          <p:cNvPr id="1048583" name="rect"/>
          <p:cNvSpPr/>
          <p:nvPr/>
        </p:nvSpPr>
        <p:spPr>
          <a:xfrm>
            <a:off x="0" y="978840"/>
            <a:ext cx="7768590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1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9227172" y="1580616"/>
            <a:ext cx="7886688" cy="7572375"/>
          </a:xfrm>
          <a:prstGeom prst="rect"/>
        </p:spPr>
      </p:pic>
      <p:sp>
        <p:nvSpPr>
          <p:cNvPr id="1048584" name="textbox 13"/>
          <p:cNvSpPr/>
          <p:nvPr/>
        </p:nvSpPr>
        <p:spPr>
          <a:xfrm>
            <a:off x="1250586" y="1415252"/>
            <a:ext cx="6428740" cy="4559934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99117"/>
              </a:lnSpc>
            </a:pPr>
            <a:endParaRPr altLang="Arial" dirty="0" sz="100" lang="Arial"/>
          </a:p>
          <a:p>
            <a:pPr algn="l" eaLnBrk="0" marL="48894" rtl="0">
              <a:lnSpc>
                <a:spcPct val="85000"/>
              </a:lnSpc>
            </a:pPr>
            <a:r>
              <a:rPr b="1" dirty="0" sz="41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Linked</a:t>
            </a:r>
            <a:r>
              <a:rPr b="1" dirty="0" sz="4100" kern="0" spc="4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Lists</a:t>
            </a:r>
            <a:endParaRPr altLang="Arial" dirty="0" sz="4100" lang="Arial"/>
          </a:p>
          <a:p>
            <a:pPr algn="l" eaLnBrk="0" rtl="0">
              <a:lnSpc>
                <a:spcPct val="133000"/>
              </a:lnSpc>
            </a:pPr>
            <a:endParaRPr altLang="Arial" dirty="0" sz="1000" lang="Arial"/>
          </a:p>
          <a:p>
            <a:pPr algn="l" eaLnBrk="0" rtl="0">
              <a:lnSpc>
                <a:spcPct val="133000"/>
              </a:lnSpc>
            </a:pPr>
            <a:endParaRPr altLang="Arial" dirty="0" sz="1000" lang="Arial"/>
          </a:p>
          <a:p>
            <a:pPr algn="l" eaLnBrk="0" rtl="0">
              <a:lnSpc>
                <a:spcPct val="133000"/>
              </a:lnSpc>
            </a:pPr>
            <a:endParaRPr altLang="Arial" dirty="0" sz="1000" lang="Arial"/>
          </a:p>
          <a:p>
            <a:pPr algn="l" eaLnBrk="0" indent="33019" marL="19050" rtl="0">
              <a:lnSpc>
                <a:spcPct val="108000"/>
              </a:lnSpc>
              <a:spcBef>
                <a:spcPts val="872"/>
              </a:spcBef>
            </a:pP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Linked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lists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offer</a:t>
            </a:r>
            <a:r>
              <a:rPr dirty="0" sz="2900" kern="0" spc="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ﬂexibility</a:t>
            </a:r>
            <a:r>
              <a:rPr b="1" dirty="0" sz="2900" kern="0" spc="2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storage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1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are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crucial</a:t>
            </a:r>
            <a:r>
              <a:rPr dirty="0" sz="2900" kern="0" spc="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for</a:t>
            </a:r>
            <a:endParaRPr altLang="Arial" dirty="0" sz="2900" lang="Arial"/>
          </a:p>
          <a:p>
            <a:pPr algn="l" eaLnBrk="0" indent="13970" marL="12700" rtl="0">
              <a:lnSpc>
                <a:spcPct val="103000"/>
              </a:lnSpc>
              <a:spcBef>
                <a:spcPts val="96"/>
              </a:spcBef>
            </a:pP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dynamic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memory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</a:t>
            </a:r>
            <a:r>
              <a:rPr dirty="0" sz="29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llocation.</a:t>
            </a:r>
            <a:r>
              <a:rPr dirty="0" sz="2900" kern="0" spc="1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We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will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explore</a:t>
            </a:r>
            <a:r>
              <a:rPr dirty="0" sz="2900" kern="0" spc="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sin</a:t>
            </a:r>
            <a:r>
              <a:rPr b="1"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gly</a:t>
            </a:r>
            <a:r>
              <a:rPr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900" kern="0" spc="1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doubly</a:t>
            </a:r>
            <a:r>
              <a:rPr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</a:t>
            </a:r>
            <a:r>
              <a:rPr b="1"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circular</a:t>
            </a:r>
            <a:r>
              <a:rPr b="1"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linked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lists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9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long</a:t>
            </a:r>
            <a:r>
              <a:rPr dirty="0" sz="2900" kern="0" spc="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with</a:t>
            </a:r>
            <a:endParaRPr altLang="Arial" dirty="0" sz="2900" lang="Arial"/>
          </a:p>
          <a:p>
            <a:pPr algn="l" eaLnBrk="0" marL="15875" rtl="0">
              <a:lnSpc>
                <a:spcPts val="3885"/>
              </a:lnSpc>
            </a:pP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r>
              <a:rPr dirty="0" sz="2900" kern="0" spc="1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advantage</a:t>
            </a:r>
            <a:r>
              <a:rPr b="1"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</a:t>
            </a:r>
            <a:r>
              <a:rPr b="1" dirty="0" sz="2900" kern="0" spc="1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endParaRPr altLang="Arial" dirty="0" sz="2900" lang="Arial"/>
          </a:p>
          <a:p>
            <a:pPr algn="l" eaLnBrk="0" marL="23495" rtl="0">
              <a:lnSpc>
                <a:spcPct val="98000"/>
              </a:lnSpc>
              <a:spcBef>
                <a:spcPts val="184"/>
              </a:spcBef>
            </a:pPr>
            <a:r>
              <a:rPr b="1" dirty="0" sz="29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disadvantage</a:t>
            </a:r>
            <a:r>
              <a:rPr b="1"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</a:t>
            </a:r>
            <a:r>
              <a:rPr dirty="0" sz="29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endParaRPr altLang="Arial" dirty="0" sz="2900" lang="Arial"/>
          </a:p>
        </p:txBody>
      </p:sp>
      <p:sp>
        <p:nvSpPr>
          <p:cNvPr id="1048585" name="rect"/>
          <p:cNvSpPr/>
          <p:nvPr/>
        </p:nvSpPr>
        <p:spPr>
          <a:xfrm>
            <a:off x="0" y="981227"/>
            <a:ext cx="7775341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15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0" y="2163"/>
            <a:ext cx="18281065" cy="10284835"/>
          </a:xfrm>
          <a:prstGeom prst="rect"/>
        </p:spPr>
      </p:pic>
      <p:sp>
        <p:nvSpPr>
          <p:cNvPr id="1048586" name="textbox 16"/>
          <p:cNvSpPr/>
          <p:nvPr/>
        </p:nvSpPr>
        <p:spPr>
          <a:xfrm>
            <a:off x="962998" y="2092607"/>
            <a:ext cx="6315075" cy="4893945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83341"/>
              </a:lnSpc>
            </a:pPr>
            <a:endParaRPr altLang="Arial" dirty="0" sz="100" lang="Arial"/>
          </a:p>
          <a:p>
            <a:pPr algn="l" eaLnBrk="0" marL="12700" rtl="0">
              <a:lnSpc>
                <a:spcPts val="5492"/>
              </a:lnSpc>
            </a:pPr>
            <a:r>
              <a:rPr b="1" dirty="0" sz="41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Stacks</a:t>
            </a:r>
            <a:r>
              <a:rPr b="1" dirty="0" sz="41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b="1" dirty="0" sz="4100" kern="0" spc="18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Queues</a:t>
            </a:r>
            <a:endParaRPr altLang="Arial" dirty="0" sz="41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4000"/>
              </a:lnSpc>
            </a:pPr>
            <a:endParaRPr altLang="Arial" dirty="0" sz="1000" lang="Arial"/>
          </a:p>
          <a:p>
            <a:pPr algn="l" eaLnBrk="0" rtl="0">
              <a:lnSpc>
                <a:spcPct val="104000"/>
              </a:lnSpc>
            </a:pPr>
            <a:endParaRPr altLang="Arial" dirty="0" sz="1000" lang="Arial"/>
          </a:p>
          <a:p>
            <a:pPr algn="l" eaLnBrk="0" indent="-6350" marL="28575" rtl="0">
              <a:lnSpc>
                <a:spcPct val="105000"/>
              </a:lnSpc>
              <a:spcBef>
                <a:spcPts val="881"/>
              </a:spcBef>
            </a:pP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Stacks</a:t>
            </a:r>
            <a:r>
              <a:rPr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queues</a:t>
            </a:r>
            <a:r>
              <a:rPr dirty="0" sz="2900" kern="0" spc="1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are</a:t>
            </a:r>
            <a:r>
              <a:rPr dirty="0" sz="2900" kern="0" spc="-1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vital</a:t>
            </a:r>
            <a:r>
              <a:rPr dirty="0" sz="2900" kern="0" spc="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for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</a:t>
            </a:r>
            <a:r>
              <a:rPr b="1"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managing</a:t>
            </a:r>
            <a:r>
              <a:rPr b="1"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900" kern="0" spc="1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</a:t>
            </a:r>
            <a:r>
              <a:rPr dirty="0" sz="2900" kern="0" spc="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</a:t>
            </a:r>
            <a:r>
              <a:rPr dirty="0" sz="29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ured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manner.</a:t>
            </a:r>
            <a:r>
              <a:rPr dirty="0" sz="2900" kern="0" spc="1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We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will</a:t>
            </a:r>
            <a:r>
              <a:rPr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discuss</a:t>
            </a:r>
            <a:r>
              <a:rPr dirty="0" sz="2900" kern="0" spc="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  </a:t>
            </a:r>
            <a:r>
              <a:rPr b="1"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implementation</a:t>
            </a:r>
            <a:r>
              <a:rPr b="1" dirty="0" sz="2900" kern="0" spc="18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endParaRPr altLang="Arial" dirty="0" sz="2900" lang="Arial"/>
          </a:p>
          <a:p>
            <a:pPr algn="l" eaLnBrk="0" marL="21590" rtl="0">
              <a:lnSpc>
                <a:spcPts val="3669"/>
              </a:lnSpc>
            </a:pPr>
            <a:r>
              <a:rPr b="1" dirty="0" sz="27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applications</a:t>
            </a:r>
            <a:r>
              <a:rPr b="1" dirty="0" sz="2700" kern="0" spc="28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700" kern="0" spc="3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real</a:t>
            </a:r>
            <a:r>
              <a:rPr dirty="0" sz="2700" kern="0" spc="2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-</a:t>
            </a:r>
            <a:r>
              <a:rPr dirty="0" sz="27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worl</a:t>
            </a:r>
            <a:r>
              <a:rPr dirty="0" sz="2700" kern="0" spc="2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d</a:t>
            </a:r>
            <a:endParaRPr altLang="Arial" dirty="0" sz="2700" lang="Arial"/>
          </a:p>
          <a:p>
            <a:pPr algn="l" eaLnBrk="0" indent="-25400" marL="40005" rtl="0">
              <a:lnSpc>
                <a:spcPct val="107000"/>
              </a:lnSpc>
              <a:spcBef>
                <a:spcPts val="26"/>
              </a:spcBef>
            </a:pP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scenarios</a:t>
            </a:r>
            <a:r>
              <a:rPr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emphasizing</a:t>
            </a:r>
            <a:r>
              <a:rPr dirty="0" sz="2900" kern="0" spc="2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LIF</a:t>
            </a:r>
            <a:r>
              <a:rPr b="1"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O</a:t>
            </a:r>
            <a:r>
              <a:rPr b="1" dirty="0" sz="2900" kern="0" spc="1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FIFO</a:t>
            </a:r>
            <a:r>
              <a:rPr b="1" dirty="0" sz="2900" kern="0" spc="31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principles.</a:t>
            </a:r>
            <a:endParaRPr altLang="Arial" dirty="0" sz="2900" lang="Aria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17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0" y="2162"/>
            <a:ext cx="18281065" cy="10284835"/>
          </a:xfrm>
          <a:prstGeom prst="rect"/>
        </p:spPr>
      </p:pic>
      <p:sp>
        <p:nvSpPr>
          <p:cNvPr id="1048587" name="textbox 18"/>
          <p:cNvSpPr/>
          <p:nvPr/>
        </p:nvSpPr>
        <p:spPr>
          <a:xfrm>
            <a:off x="946737" y="2092607"/>
            <a:ext cx="6123940" cy="4879975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83341"/>
              </a:lnSpc>
            </a:pPr>
            <a:endParaRPr altLang="Arial" dirty="0" sz="100" lang="Arial"/>
          </a:p>
          <a:p>
            <a:pPr algn="l" eaLnBrk="0" marL="12700" rtl="0">
              <a:lnSpc>
                <a:spcPts val="5492"/>
              </a:lnSpc>
            </a:pPr>
            <a:r>
              <a:rPr b="1" dirty="0" sz="4100" kern="0" spc="1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Trees</a:t>
            </a:r>
            <a:r>
              <a:rPr b="1" dirty="0" sz="4100" kern="0" spc="18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b="1" dirty="0" sz="4100" kern="0" spc="18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4100" kern="0" spc="1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Gra</a:t>
            </a:r>
            <a:r>
              <a:rPr b="1" dirty="0" sz="41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phs</a:t>
            </a:r>
            <a:endParaRPr altLang="Arial" dirty="0" sz="41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3000"/>
              </a:lnSpc>
            </a:pPr>
            <a:endParaRPr altLang="Arial" dirty="0" sz="1000" lang="Arial"/>
          </a:p>
          <a:p>
            <a:pPr algn="l" eaLnBrk="0" rtl="0">
              <a:lnSpc>
                <a:spcPct val="104000"/>
              </a:lnSpc>
            </a:pPr>
            <a:endParaRPr altLang="Arial" dirty="0" sz="1000" lang="Arial"/>
          </a:p>
          <a:p>
            <a:pPr algn="l" eaLnBrk="0" rtl="0">
              <a:lnSpc>
                <a:spcPct val="104000"/>
              </a:lnSpc>
            </a:pPr>
            <a:endParaRPr altLang="Arial" dirty="0" sz="1000" lang="Arial"/>
          </a:p>
          <a:p>
            <a:pPr algn="l" eaLnBrk="0" indent="-15875" marL="38100" rtl="0">
              <a:lnSpc>
                <a:spcPct val="106000"/>
              </a:lnSpc>
              <a:spcBef>
                <a:spcPts val="876"/>
              </a:spcBef>
            </a:pP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Trees</a:t>
            </a:r>
            <a:r>
              <a:rPr dirty="0" sz="2900" kern="0" spc="1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graphs</a:t>
            </a:r>
            <a:r>
              <a:rPr dirty="0" sz="2900" kern="0" spc="1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are</a:t>
            </a:r>
            <a:r>
              <a:rPr dirty="0" sz="29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non</a:t>
            </a:r>
            <a:r>
              <a:rPr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-</a:t>
            </a:r>
            <a:r>
              <a:rPr dirty="0" sz="2900" kern="0" spc="20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l</a:t>
            </a:r>
            <a:r>
              <a:rPr dirty="0" sz="2900" kern="0" spc="19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inear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r>
              <a:rPr dirty="0" sz="29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wi</a:t>
            </a:r>
            <a:r>
              <a:rPr dirty="0" sz="29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th</a:t>
            </a:r>
            <a:r>
              <a:rPr dirty="0" sz="29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diverse</a:t>
            </a:r>
            <a:endParaRPr altLang="Arial" dirty="0" sz="2900" lang="Arial"/>
          </a:p>
          <a:p>
            <a:pPr algn="l" eaLnBrk="0" indent="-13970" marL="51435" rtl="0">
              <a:lnSpc>
                <a:spcPct val="107000"/>
              </a:lnSpc>
              <a:spcBef>
                <a:spcPts val="52"/>
              </a:spcBef>
            </a:pPr>
            <a:r>
              <a:rPr b="1"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applications</a:t>
            </a:r>
            <a:r>
              <a:rPr dirty="0" sz="28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r>
              <a:rPr dirty="0" sz="28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We</a:t>
            </a:r>
            <a:r>
              <a:rPr dirty="0" sz="2800" kern="0" spc="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will</a:t>
            </a:r>
            <a:r>
              <a:rPr dirty="0" sz="2800" kern="0" spc="1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examin</a:t>
            </a:r>
            <a:r>
              <a:rPr dirty="0" sz="28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e</a:t>
            </a:r>
            <a:r>
              <a:rPr dirty="0" sz="2800" kern="0" spc="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</a:t>
            </a:r>
            <a:r>
              <a:rPr b="1" dirty="0" sz="28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binary</a:t>
            </a:r>
            <a:r>
              <a:rPr b="1" dirty="0" sz="2800" kern="0" spc="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trees</a:t>
            </a:r>
            <a:r>
              <a:rPr dirty="0" sz="2800" kern="0" spc="1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800" kern="0" spc="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1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traversal</a:t>
            </a:r>
            <a:endParaRPr altLang="Arial" dirty="0" sz="2800" lang="Arial"/>
          </a:p>
          <a:p>
            <a:pPr algn="l" eaLnBrk="0" marL="41909" rtl="0">
              <a:lnSpc>
                <a:spcPts val="3669"/>
              </a:lnSpc>
            </a:pPr>
            <a:r>
              <a:rPr dirty="0" sz="2700" kern="0" spc="3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algorithms,</a:t>
            </a:r>
            <a:r>
              <a:rPr dirty="0" sz="2700" kern="0" spc="27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3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700" kern="0" spc="15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700" kern="0" spc="3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graph</a:t>
            </a:r>
            <a:endParaRPr altLang="Arial" dirty="0" sz="2700" lang="Arial"/>
          </a:p>
          <a:p>
            <a:pPr algn="l" eaLnBrk="0" marL="58419" rtl="0">
              <a:lnSpc>
                <a:spcPts val="3563"/>
              </a:lnSpc>
            </a:pPr>
            <a:r>
              <a:rPr dirty="0" sz="2700" kern="0" spc="3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representations</a:t>
            </a:r>
            <a:r>
              <a:rPr dirty="0" sz="2700" kern="0" spc="3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,</a:t>
            </a:r>
            <a:r>
              <a:rPr dirty="0" sz="2700" kern="0" spc="3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700" kern="0" spc="3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high</a:t>
            </a:r>
            <a:r>
              <a:rPr dirty="0" sz="2700" kern="0" spc="3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lighting</a:t>
            </a:r>
            <a:endParaRPr altLang="Arial" dirty="0" sz="2700" lang="Arial"/>
          </a:p>
          <a:p>
            <a:pPr algn="r" eaLnBrk="0" rtl="0">
              <a:lnSpc>
                <a:spcPts val="3798"/>
              </a:lnSpc>
            </a:pPr>
            <a:r>
              <a:rPr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r>
              <a:rPr dirty="0" sz="28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24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complexity</a:t>
            </a:r>
            <a:r>
              <a:rPr b="1" dirty="0" sz="2800" kern="0" spc="16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800" kern="0" spc="12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efﬁciency</a:t>
            </a:r>
            <a:r>
              <a:rPr dirty="0" sz="2800" kern="0" spc="230">
                <a:solidFill>
                  <a:srgbClr val="FFFFFF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endParaRPr altLang="Arial" dirty="0" sz="2800" lang="Aria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picture 1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21600000">
            <a:off x="1178943" y="1579715"/>
            <a:ext cx="7886698" cy="7572375"/>
          </a:xfrm>
          <a:prstGeom prst="rect"/>
        </p:spPr>
      </p:pic>
      <p:sp>
        <p:nvSpPr>
          <p:cNvPr id="1048588" name="textbox 20"/>
          <p:cNvSpPr/>
          <p:nvPr/>
        </p:nvSpPr>
        <p:spPr>
          <a:xfrm>
            <a:off x="10689844" y="1414617"/>
            <a:ext cx="6384290" cy="5013959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66785"/>
              </a:lnSpc>
            </a:pPr>
            <a:endParaRPr altLang="Arial" dirty="0" sz="100" lang="Arial"/>
          </a:p>
          <a:p>
            <a:pPr algn="l" eaLnBrk="0" marL="29209" rtl="0">
              <a:lnSpc>
                <a:spcPct val="86000"/>
              </a:lnSpc>
            </a:pPr>
            <a:r>
              <a:rPr b="1" dirty="0" sz="4100" kern="0" spc="1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Conclusion</a:t>
            </a:r>
            <a:endParaRPr altLang="Arial" dirty="0" sz="4100" lang="Arial"/>
          </a:p>
          <a:p>
            <a:pPr algn="l" eaLnBrk="0" rtl="0">
              <a:lnSpc>
                <a:spcPct val="100000"/>
              </a:lnSpc>
            </a:pPr>
            <a:endParaRPr altLang="Arial" dirty="0" sz="1000" lang="Arial"/>
          </a:p>
          <a:p>
            <a:pPr algn="l" eaLnBrk="0" rtl="0">
              <a:lnSpc>
                <a:spcPct val="100000"/>
              </a:lnSpc>
            </a:pPr>
            <a:endParaRPr altLang="Arial" dirty="0" sz="1000" lang="Arial"/>
          </a:p>
          <a:p>
            <a:pPr algn="l" eaLnBrk="0" rtl="0">
              <a:lnSpc>
                <a:spcPct val="100000"/>
              </a:lnSpc>
            </a:pPr>
            <a:endParaRPr altLang="Arial" dirty="0" sz="1000" lang="Arial"/>
          </a:p>
          <a:p>
            <a:pPr algn="l" eaLnBrk="0" rtl="0">
              <a:lnSpc>
                <a:spcPct val="101000"/>
              </a:lnSpc>
            </a:pPr>
            <a:endParaRPr altLang="Arial" dirty="0" sz="1000" lang="Arial"/>
          </a:p>
          <a:p>
            <a:pPr algn="l" eaLnBrk="0" indent="20954" marL="25400" rtl="0">
              <a:lnSpc>
                <a:spcPct val="106000"/>
              </a:lnSpc>
              <a:spcBef>
                <a:spcPts val="880"/>
              </a:spcBef>
            </a:pPr>
            <a:r>
              <a:rPr dirty="0" sz="29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Understanding</a:t>
            </a:r>
            <a:r>
              <a:rPr dirty="0" sz="2900" kern="0" spc="1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data</a:t>
            </a:r>
            <a:r>
              <a:rPr dirty="0" sz="2900" kern="0" spc="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structures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in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language</a:t>
            </a:r>
            <a:r>
              <a:rPr dirty="0" sz="2900" kern="0" spc="2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is</a:t>
            </a:r>
            <a:r>
              <a:rPr dirty="0" sz="2900" kern="0" spc="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9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crucial</a:t>
            </a:r>
            <a:r>
              <a:rPr b="1" dirty="0" sz="2900" kern="0" spc="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for</a:t>
            </a:r>
            <a:r>
              <a:rPr dirty="0" sz="29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1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efﬁcient</a:t>
            </a:r>
            <a:r>
              <a:rPr dirty="0" sz="29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programming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.</a:t>
            </a:r>
            <a:r>
              <a:rPr dirty="0" sz="2900" kern="0" spc="3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By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900" kern="0" spc="28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ma</a:t>
            </a:r>
            <a:r>
              <a:rPr dirty="0" sz="29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stering</a:t>
            </a:r>
            <a:endParaRPr altLang="Arial" dirty="0" sz="2900" lang="Arial"/>
          </a:p>
          <a:p>
            <a:pPr algn="l" eaLnBrk="0" indent="-31115" marL="43815" rtl="0">
              <a:lnSpc>
                <a:spcPct val="108000"/>
              </a:lnSpc>
              <a:spcBef>
                <a:spcPts val="23"/>
              </a:spcBef>
            </a:pP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these</a:t>
            </a:r>
            <a:r>
              <a:rPr dirty="0" sz="28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fundamental</a:t>
            </a:r>
            <a:r>
              <a:rPr dirty="0" sz="2800" kern="0" spc="1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concepts,</a:t>
            </a:r>
            <a:r>
              <a:rPr dirty="0" sz="28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   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programmers</a:t>
            </a:r>
            <a:r>
              <a:rPr dirty="0" sz="2800" kern="0" spc="1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</a:t>
            </a:r>
            <a:r>
              <a:rPr dirty="0" sz="28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</a:t>
            </a:r>
            <a:r>
              <a:rPr dirty="0" sz="2800" kern="0" spc="1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b="1" dirty="0" sz="2800" kern="0" spc="30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optimize</a:t>
            </a:r>
            <a:endParaRPr altLang="Arial" dirty="0" sz="2800" lang="Arial"/>
          </a:p>
          <a:p>
            <a:pPr algn="l" eaLnBrk="0" indent="-10160" marL="36830" rtl="0">
              <a:lnSpc>
                <a:spcPct val="107000"/>
              </a:lnSpc>
              <a:spcBef>
                <a:spcPts val="48"/>
              </a:spcBef>
            </a:pPr>
            <a:r>
              <a:rPr dirty="0" sz="2800" kern="0" spc="3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algorithms</a:t>
            </a:r>
            <a:r>
              <a:rPr dirty="0" sz="2800" kern="0" spc="1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and</a:t>
            </a:r>
            <a:r>
              <a:rPr dirty="0" sz="2800" kern="0" spc="1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enhance</a:t>
            </a:r>
            <a:r>
              <a:rPr dirty="0" sz="2800" kern="0" spc="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33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</a:t>
            </a:r>
            <a:r>
              <a:rPr dirty="0" sz="2800" kern="0" spc="32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he</a:t>
            </a:r>
            <a:r>
              <a:rPr dirty="0" sz="2800" kern="0" spc="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         </a:t>
            </a:r>
            <a:r>
              <a:rPr b="1"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performance</a:t>
            </a:r>
            <a:r>
              <a:rPr b="1" dirty="0" sz="2800" kern="0" spc="1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of</a:t>
            </a:r>
            <a:r>
              <a:rPr dirty="0" sz="2800" kern="0" spc="-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2800" kern="0" spc="27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their</a:t>
            </a:r>
            <a:endParaRPr altLang="Arial" dirty="0" sz="2800" lang="Arial"/>
          </a:p>
          <a:p>
            <a:pPr algn="l" eaLnBrk="0" marL="26669" rtl="0">
              <a:lnSpc>
                <a:spcPts val="3790"/>
              </a:lnSpc>
            </a:pPr>
            <a:r>
              <a:rPr dirty="0" sz="2900" kern="0" spc="21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applications.</a:t>
            </a:r>
            <a:endParaRPr altLang="Arial" dirty="0" sz="2900" lang="Arial"/>
          </a:p>
        </p:txBody>
      </p:sp>
      <p:sp>
        <p:nvSpPr>
          <p:cNvPr id="1048589" name="rect"/>
          <p:cNvSpPr/>
          <p:nvPr/>
        </p:nvSpPr>
        <p:spPr>
          <a:xfrm>
            <a:off x="10638916" y="964006"/>
            <a:ext cx="7649083" cy="114300"/>
          </a:xfrm>
          <a:prstGeom prst="rect"/>
          <a:solidFill>
            <a:srgbClr val="000000">
              <a:alpha val="99607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extbox 22"/>
          <p:cNvSpPr/>
          <p:nvPr/>
        </p:nvSpPr>
        <p:spPr>
          <a:xfrm>
            <a:off x="6759029" y="2181520"/>
            <a:ext cx="4772659" cy="1198880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63763"/>
              </a:lnSpc>
            </a:pPr>
            <a:endParaRPr altLang="Arial" dirty="0" sz="100" lang="Arial"/>
          </a:p>
          <a:p>
            <a:pPr algn="r" eaLnBrk="0" rtl="0">
              <a:lnSpc>
                <a:spcPct val="83000"/>
              </a:lnSpc>
            </a:pPr>
            <a:r>
              <a:rPr b="1" dirty="0" sz="9300" kern="0" spc="24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Thanks!</a:t>
            </a:r>
            <a:endParaRPr altLang="Arial" dirty="0" sz="9300" lang="Arial"/>
          </a:p>
        </p:txBody>
      </p:sp>
      <p:sp>
        <p:nvSpPr>
          <p:cNvPr id="1048591" name="textbox 23"/>
          <p:cNvSpPr/>
          <p:nvPr/>
        </p:nvSpPr>
        <p:spPr>
          <a:xfrm>
            <a:off x="13056308" y="7148899"/>
            <a:ext cx="2431414" cy="1345564"/>
          </a:xfrm>
          <a:prstGeom prst="rect"/>
        </p:spPr>
        <p:txBody>
          <a:bodyPr bIns="0" lIns="0" rIns="0" tIns="0" vert="horz" wrap="square"/>
          <a:p>
            <a:pPr algn="l" eaLnBrk="0" rtl="0">
              <a:lnSpc>
                <a:spcPct val="74848"/>
              </a:lnSpc>
            </a:pPr>
            <a:endParaRPr altLang="Arial" dirty="0" sz="100" lang="Arial"/>
          </a:p>
          <a:p>
            <a:pPr algn="l" eaLnBrk="0" marL="247650" rtl="0">
              <a:lnSpc>
                <a:spcPct val="84000"/>
              </a:lnSpc>
            </a:pPr>
            <a:r>
              <a:rPr dirty="0" sz="34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K.Karthik</a:t>
            </a:r>
            <a:endParaRPr altLang="Arial" dirty="0" sz="3400" lang="Arial"/>
          </a:p>
          <a:p>
            <a:pPr algn="r" eaLnBrk="0" rtl="0">
              <a:lnSpc>
                <a:spcPct val="81000"/>
              </a:lnSpc>
              <a:spcBef>
                <a:spcPts val="222"/>
              </a:spcBef>
            </a:pPr>
            <a:r>
              <a:rPr dirty="0" sz="3400" kern="0" spc="-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217Z1A0591</a:t>
            </a:r>
            <a:endParaRPr altLang="Arial" dirty="0" sz="3400" lang="Arial"/>
          </a:p>
          <a:p>
            <a:pPr algn="l" eaLnBrk="0" marL="335279" rtl="0">
              <a:lnSpc>
                <a:spcPct val="81000"/>
              </a:lnSpc>
              <a:spcBef>
                <a:spcPts val="146"/>
              </a:spcBef>
            </a:pPr>
            <a:r>
              <a:rPr dirty="0" sz="3400" kern="0" spc="-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III</a:t>
            </a:r>
            <a:r>
              <a:rPr dirty="0" sz="3400" kern="0" spc="19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3400" kern="0" spc="-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CSE</a:t>
            </a:r>
            <a:r>
              <a:rPr dirty="0" sz="3400" kern="0" spc="36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 </a:t>
            </a:r>
            <a:r>
              <a:rPr dirty="0" sz="3400" kern="0" spc="-50">
                <a:solidFill>
                  <a:srgbClr val="000000">
                    <a:alpha val="100000"/>
                  </a:srgbClr>
                </a:solidFill>
                <a:latin typeface="Arial"/>
                <a:ea typeface="Arial"/>
                <a:cs typeface="Arial"/>
              </a:rPr>
              <a:t>B</a:t>
            </a:r>
            <a:endParaRPr altLang="Arial" dirty="0" sz="3400" lang="Arial"/>
          </a:p>
        </p:txBody>
      </p:sp>
      <p:sp>
        <p:nvSpPr>
          <p:cNvPr id="1048592" name="rect"/>
          <p:cNvSpPr/>
          <p:nvPr/>
        </p:nvSpPr>
        <p:spPr>
          <a:xfrm>
            <a:off x="0" y="981253"/>
            <a:ext cx="7768590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  <p:sp>
        <p:nvSpPr>
          <p:cNvPr id="1048593" name="rect"/>
          <p:cNvSpPr/>
          <p:nvPr/>
        </p:nvSpPr>
        <p:spPr>
          <a:xfrm>
            <a:off x="10519409" y="9191445"/>
            <a:ext cx="7768590" cy="114300"/>
          </a:xfrm>
          <a:prstGeom prst="rect"/>
          <a:solidFill>
            <a:srgbClr val="000000">
              <a:alpha val="100000"/>
            </a:srgbClr>
          </a:solidFill>
          <a:ln cap="flat">
            <a:noFill/>
            <a:prstDash val="solid"/>
            <a:miter lim="0"/>
          </a:ln>
        </p:spPr>
        <p:txBody>
          <a:bodyPr rtlCol="0"/>
          <a:p>
            <a:pPr algn="ctr"/>
            <a:endParaRPr altLang="en-US" 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satMod val="110000"/>
                <a:lum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satMod val="105000"/>
                <a:lum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shade val="94000"/>
              </a:schemeClr>
            </a:gs>
            <a:gs pos="50000">
              <a:schemeClr val="phClr">
                <a:lumMod val="110000"/>
                <a:satMod val="100000"/>
                <a:tint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ScaleCrop>0</ScaleCrop>
  <LinksUpToDate>0</LinksUpToD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Untitled</dc:title>
  <dc:creator>CPH2467</dc:creator>
  <dcterms:created xsi:type="dcterms:W3CDTF">2024-05-19T23:58:20Z</dcterms:created>
  <dcterms:modified xsi:type="dcterms:W3CDTF">2024-05-20T13:53:07Z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wqlLaW5nc29mdCBQREYgdG8gV1BTIDkwQg</vt:lpwstr>
  </property>
  <property fmtid="{D5CDD505-2E9C-101B-9397-08002B2CF9AE}" pid="3" name="Created">
    <vt:filetime>2024-05-20T21:51:50</vt:filetime>
  </property>
  <property fmtid="{D5CDD505-2E9C-101B-9397-08002B2CF9AE}" pid="4" name="ICV">
    <vt:lpwstr>a30014f5c45746dcac9a829067420182</vt:lpwstr>
  </property>
</Properties>
</file>